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4"/>
  </p:notesMasterIdLst>
  <p:handoutMasterIdLst>
    <p:handoutMasterId r:id="rId65"/>
  </p:handoutMasterIdLst>
  <p:sldIdLst>
    <p:sldId id="394" r:id="rId3"/>
    <p:sldId id="395" r:id="rId4"/>
    <p:sldId id="423" r:id="rId5"/>
    <p:sldId id="424" r:id="rId6"/>
    <p:sldId id="425" r:id="rId7"/>
    <p:sldId id="426" r:id="rId8"/>
    <p:sldId id="427" r:id="rId9"/>
    <p:sldId id="428" r:id="rId10"/>
    <p:sldId id="430" r:id="rId11"/>
    <p:sldId id="431" r:id="rId12"/>
    <p:sldId id="432" r:id="rId13"/>
    <p:sldId id="433" r:id="rId14"/>
    <p:sldId id="434" r:id="rId15"/>
    <p:sldId id="443" r:id="rId16"/>
    <p:sldId id="439" r:id="rId17"/>
    <p:sldId id="440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8" r:id="rId38"/>
    <p:sldId id="469" r:id="rId39"/>
    <p:sldId id="470" r:id="rId40"/>
    <p:sldId id="471" r:id="rId41"/>
    <p:sldId id="475" r:id="rId42"/>
    <p:sldId id="476" r:id="rId43"/>
    <p:sldId id="477" r:id="rId44"/>
    <p:sldId id="478" r:id="rId45"/>
    <p:sldId id="480" r:id="rId46"/>
    <p:sldId id="484" r:id="rId47"/>
    <p:sldId id="481" r:id="rId48"/>
    <p:sldId id="482" r:id="rId49"/>
    <p:sldId id="485" r:id="rId50"/>
    <p:sldId id="486" r:id="rId51"/>
    <p:sldId id="487" r:id="rId52"/>
    <p:sldId id="488" r:id="rId53"/>
    <p:sldId id="489" r:id="rId54"/>
    <p:sldId id="490" r:id="rId55"/>
    <p:sldId id="491" r:id="rId56"/>
    <p:sldId id="492" r:id="rId57"/>
    <p:sldId id="494" r:id="rId58"/>
    <p:sldId id="493" r:id="rId59"/>
    <p:sldId id="495" r:id="rId60"/>
    <p:sldId id="472" r:id="rId61"/>
    <p:sldId id="473" r:id="rId62"/>
    <p:sldId id="393" r:id="rId6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92" d="100"/>
          <a:sy n="92" d="100"/>
        </p:scale>
        <p:origin x="246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8/14/2015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15FDD2-1818-43CE-A213-56FED2E3AEEA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808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DC47F-C35E-4357-AA41-377C96F5E9D3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443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AD8F0-7A01-4E70-9A09-2EFF316EC88A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02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50AE5-9FCE-41F7-BDB9-D6439817E11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136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1B4EA-601B-429D-95A9-7F588C2BE426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729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D8A304-500D-4357-9C1D-9E52C4ECCC95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0621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09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347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6025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932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E1E64-20FC-4D06-B2D9-D0477C9C9B6E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7395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1D6CF6-A71C-4D1E-8FAD-621F3D856F7D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6650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5882A2-37B3-4CA8-9793-FBC405D86674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5274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E1D4CE-86AF-45DA-8A9D-2B904CCC43F3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19531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B17E8-3CA4-4ECA-A466-92E529222AEA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37705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84417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52982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06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61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54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13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F04AFF-E404-4F0D-9931-CBDD0CDA50DB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7786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C8944-6399-4AD2-90E5-DBEA93284A1D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585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82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C2EF0-5730-497B-A4F1-6FAFE899E8A5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53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3D01B-CCB1-46BB-8F02-72B179FA128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391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1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4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0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9.png"/><Relationship Id="rId19" Type="http://schemas.openxmlformats.org/officeDocument/2006/relationships/hyperlink" Target="https://softuni.bg/courses/oop" TargetMode="External"/><Relationship Id="rId4" Type="http://schemas.openxmlformats.org/officeDocument/2006/relationships/image" Target="../media/image4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620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OOP Basic Topics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15603"/>
            <a:ext cx="7382341" cy="123593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Classes, Fields, Constructors, Methods, Properties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098" name="Picture 2" descr="C:\Documents\Courses\OOP\OOP Images\11467616406_812b2970d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36" y="3505200"/>
            <a:ext cx="5769887" cy="266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76" y="3073903"/>
            <a:ext cx="1735177" cy="14901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33192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 fields </a:t>
            </a:r>
            <a:r>
              <a:rPr lang="en-US" dirty="0" smtClean="0"/>
              <a:t>are of two types: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Compile-time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Replaced by their value during the 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Assigned once only at object creation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4" y="4539496"/>
            <a:ext cx="103631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PI = 3.14159;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 = Color.FromRGBA(25, 33, 74, 128);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61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 – Example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92150" y="1028611"/>
            <a:ext cx="10736262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Constants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PI = 3.1415926535897932385;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 // Cannot be further modified!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.PI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Console.WriteLine(c.Size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Compilation error: readonly field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Console.WriteLine(Constants.Size); // Compilation error: non-static field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228600" y="990600"/>
            <a:ext cx="11766634" cy="571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Class members can have access modifiers</a:t>
            </a:r>
          </a:p>
          <a:p>
            <a:pPr lvl="1"/>
            <a:r>
              <a:rPr lang="en-US" dirty="0" smtClean="0"/>
              <a:t>Used to restrict the access from the other classes</a:t>
            </a:r>
          </a:p>
          <a:p>
            <a:pPr lvl="1"/>
            <a:r>
              <a:rPr lang="en-US" dirty="0" smtClean="0"/>
              <a:t>Supports the OOP principle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Class members can be: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any class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and all its descendants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only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</a:t>
            </a:r>
            <a:r>
              <a:rPr lang="en-US" dirty="0" smtClean="0"/>
              <a:t>) – accessible from the current assembly, i.e. the current Visual Studio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keyword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points </a:t>
            </a:r>
            <a:r>
              <a:rPr lang="en-US" sz="3200" dirty="0"/>
              <a:t>to the current instance of the class</a:t>
            </a:r>
          </a:p>
          <a:p>
            <a:r>
              <a:rPr lang="en-US" sz="3200" dirty="0"/>
              <a:t>Example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 Keyword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71562" y="2615148"/>
            <a:ext cx="1005205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PrintName()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The same like Console.WriteLine(name);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4840424" y="3950805"/>
            <a:ext cx="1219200" cy="533400"/>
          </a:xfrm>
          <a:prstGeom prst="curvedConnector3">
            <a:avLst>
              <a:gd name="adj1" fmla="val 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Using Classes and Objects</a:t>
            </a:r>
            <a:endParaRPr lang="en-US" dirty="0"/>
          </a:p>
        </p:txBody>
      </p:sp>
      <p:pic>
        <p:nvPicPr>
          <p:cNvPr id="4099" name="Picture 3" descr="C:\Documents\Courses\OOP\OOP Images\ListView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295400"/>
            <a:ext cx="3352800" cy="3695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Documents\Courses\OOP\OOP Images\UI-CHARACTERCREATE-CLAS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981200"/>
            <a:ext cx="2868612" cy="286861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075940"/>
            <a:ext cx="10667998" cy="5477260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dogName = Console.ReadLine();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dogBreed = Console.ReadLine();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Dog constructor to assign name and 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Dog firstDog = 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(dogName, dogBreed);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Dog's parameterless constructor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secondDog =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properties to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assign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Console.ReadLine();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.Breed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Console.ReadLine();    </a:t>
            </a:r>
            <a:r>
              <a:rPr lang="en-US" sz="2200" i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(the example continues)</a:t>
            </a:r>
            <a:endParaRPr lang="en-US" sz="2200" noProof="1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 (2)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676400"/>
            <a:ext cx="10667998" cy="4135354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a Dog with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breed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thirdDog =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Dog()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Save the dogs in an array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dogs = new Dog[] {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secondDog, thirdDog };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Ask each of the dogs to bark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</a:t>
            </a:r>
            <a:r>
              <a:rPr lang="bg-BG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in dogs)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dog.SayBau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Dog Meeting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dogs-names.net/pictures/angry-dog.jpg"/>
          <p:cNvPicPr>
            <a:picLocks noChangeAspect="1" noChangeArrowheads="1"/>
          </p:cNvPicPr>
          <p:nvPr/>
        </p:nvPicPr>
        <p:blipFill>
          <a:blip r:embed="rId2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371600"/>
            <a:ext cx="4114800" cy="3024378"/>
          </a:xfrm>
          <a:prstGeom prst="roundRect">
            <a:avLst>
              <a:gd name="adj" fmla="val 7338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60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95250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9525000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Class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Constructors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Documents\Courses\OOP\OOP Images\bob-the-builder-psd512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70" y="1066800"/>
            <a:ext cx="269024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 </a:t>
            </a:r>
            <a:r>
              <a:rPr lang="en-US" dirty="0" smtClean="0"/>
              <a:t>are special methods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Invoked at the time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instance </a:t>
            </a:r>
            <a:r>
              <a:rPr lang="en-US" dirty="0"/>
              <a:t>of an object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Used to initialize the fields </a:t>
            </a:r>
            <a:r>
              <a:rPr lang="en-US" dirty="0"/>
              <a:t>of the </a:t>
            </a:r>
            <a:r>
              <a:rPr lang="en-US" dirty="0" smtClean="0"/>
              <a:t>instance</a:t>
            </a:r>
          </a:p>
          <a:p>
            <a:pPr marL="361950" indent="-361950">
              <a:lnSpc>
                <a:spcPct val="110000"/>
              </a:lnSpc>
            </a:pPr>
            <a:r>
              <a:rPr lang="en-US" smtClean="0"/>
              <a:t>Constructors have </a:t>
            </a:r>
            <a:r>
              <a:rPr lang="en-US" dirty="0" smtClean="0"/>
              <a:t>the same name as the class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Have no return type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have parameters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Constructor?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08419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Defining Simple Classes</a:t>
            </a:r>
          </a:p>
          <a:p>
            <a:pPr marL="761946" lvl="1" indent="-457200">
              <a:lnSpc>
                <a:spcPct val="100000"/>
              </a:lnSpc>
              <a:spcBef>
                <a:spcPts val="500"/>
              </a:spcBef>
            </a:pPr>
            <a:r>
              <a:rPr lang="en-US" dirty="0" smtClean="0"/>
              <a:t>Fields, Constructors, Methods, Properties</a:t>
            </a:r>
            <a:endParaRPr lang="en-US" dirty="0"/>
          </a:p>
          <a:p>
            <a:pPr marL="761946" lvl="1" indent="-4572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Access Modifiers</a:t>
            </a:r>
          </a:p>
          <a:p>
            <a:pPr marL="761946" lvl="1" indent="-457200">
              <a:lnSpc>
                <a:spcPct val="100000"/>
              </a:lnSpc>
              <a:spcBef>
                <a:spcPts val="500"/>
              </a:spcBef>
            </a:pPr>
            <a:r>
              <a:rPr lang="en-US" dirty="0" smtClean="0"/>
              <a:t>Keeping </a:t>
            </a:r>
            <a:r>
              <a:rPr lang="en-US" dirty="0"/>
              <a:t>the Object </a:t>
            </a:r>
            <a:r>
              <a:rPr lang="en-US" dirty="0" smtClean="0"/>
              <a:t>State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Exceptions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Generic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Attributes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67" y="2880748"/>
            <a:ext cx="3660614" cy="36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6886">
            <a:off x="8638361" y="845081"/>
            <a:ext cx="2256102" cy="202685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parameterless constructor:</a:t>
            </a:r>
          </a:p>
          <a:p>
            <a:endParaRPr lang="en-US" dirty="0"/>
          </a:p>
        </p:txBody>
      </p:sp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</a:t>
            </a:r>
            <a:endParaRPr lang="bg-BG" dirty="0"/>
          </a:p>
        </p:txBody>
      </p:sp>
      <p:sp>
        <p:nvSpPr>
          <p:cNvPr id="712708" name="Rectangle 4"/>
          <p:cNvSpPr>
            <a:spLocks noChangeArrowheads="1"/>
          </p:cNvSpPr>
          <p:nvPr/>
        </p:nvSpPr>
        <p:spPr bwMode="auto">
          <a:xfrm>
            <a:off x="888020" y="1907262"/>
            <a:ext cx="1046419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Simple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this.xCoord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this.yCoord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8914" name="Picture 2" descr="http://www.aspiredefence.co.uk/assets/Image/aspire-defence/measuring-success/considerate-constructors/considerate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72" y="2261901"/>
            <a:ext cx="2515940" cy="2005299"/>
          </a:xfrm>
          <a:prstGeom prst="roundRect">
            <a:avLst>
              <a:gd name="adj" fmla="val 7313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630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 (2)</a:t>
            </a:r>
            <a:endParaRPr lang="bg-BG" dirty="0"/>
          </a:p>
        </p:txBody>
      </p:sp>
      <p:sp>
        <p:nvSpPr>
          <p:cNvPr id="715780" name="Rectangle 4"/>
          <p:cNvSpPr>
            <a:spLocks noChangeArrowheads="1"/>
          </p:cNvSpPr>
          <p:nvPr/>
        </p:nvSpPr>
        <p:spPr bwMode="auto">
          <a:xfrm>
            <a:off x="531812" y="1600200"/>
            <a:ext cx="4952999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Person()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= null;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this.age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7211" y="1600200"/>
            <a:ext cx="6019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 with parameters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name, int age)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this.name = name;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 = age;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code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066404" y="5334000"/>
            <a:ext cx="4647008" cy="953453"/>
          </a:xfrm>
          <a:prstGeom prst="wedgeRoundRectCallout">
            <a:avLst>
              <a:gd name="adj1" fmla="val -33799"/>
              <a:gd name="adj2" fmla="val -912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 a rule constructors should initialize all class fields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71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16806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Pay attention when using inline initialization!</a:t>
            </a:r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 and Initialization</a:t>
            </a:r>
            <a:endParaRPr lang="bg-BG" dirty="0"/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711015" y="1689586"/>
            <a:ext cx="10766795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AlarmClock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hours = 9; // Inline initialization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minutes = 0; // Inline initialization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Parameterless constructor (intentionally left empty)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AlarmClock()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Constructor with parameters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AlarmClock(int hours, int minutes)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this.hours = hours;      // Invoked after the inline 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this.minutes = minutes;  // initialization!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01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0077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dirty="0"/>
              <a:t>Reusing </a:t>
            </a:r>
            <a:r>
              <a:rPr lang="en-US" dirty="0" smtClean="0"/>
              <a:t>the constructors (chaining)</a:t>
            </a:r>
            <a:endParaRPr lang="en-US" dirty="0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Constructors Calls</a:t>
            </a:r>
            <a:endParaRPr lang="bg-BG" dirty="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760412" y="1752600"/>
            <a:ext cx="10462075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Point() : this(0,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// Reuse the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Point(int xCoord, int yCoord)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this.xCoord = xCoord;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this.yCoord =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2770" name="Picture 2" descr="http://www.lks.ac.th/teacher_jonggonee/jongdw/picfromcd/occupations/constructor_worker.jpg"/>
          <p:cNvPicPr>
            <a:picLocks noChangeAspect="1" noChangeArrowheads="1"/>
          </p:cNvPicPr>
          <p:nvPr/>
        </p:nvPicPr>
        <p:blipFill>
          <a:blip r:embed="rId3" cstate="screen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736" y="4153257"/>
            <a:ext cx="1726750" cy="2181225"/>
          </a:xfrm>
          <a:prstGeom prst="roundRect">
            <a:avLst>
              <a:gd name="adj" fmla="val 813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rot="5400000">
            <a:off x="3299140" y="3681728"/>
            <a:ext cx="789944" cy="533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1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kbsinc.net/images/11-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615" y="1219200"/>
            <a:ext cx="4271666" cy="3044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5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Defining and Invoking Methods</a:t>
            </a:r>
            <a:endParaRPr lang="en-US" dirty="0"/>
          </a:p>
        </p:txBody>
      </p:sp>
      <p:pic>
        <p:nvPicPr>
          <p:cNvPr id="7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266950"/>
            <a:ext cx="3353752" cy="2076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2276475"/>
            <a:ext cx="3074274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73" y="700526"/>
            <a:ext cx="5162550" cy="1228725"/>
          </a:xfrm>
          <a:prstGeom prst="roundRect">
            <a:avLst>
              <a:gd name="adj" fmla="val 4449"/>
            </a:avLst>
          </a:prstGeom>
        </p:spPr>
      </p:pic>
    </p:spTree>
    <p:extLst>
      <p:ext uri="{BB962C8B-B14F-4D97-AF65-F5344CB8AC3E}">
        <p14:creationId xmlns:p14="http://schemas.microsoft.com/office/powerpoint/2010/main" val="91273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200" dirty="0" smtClean="0"/>
              <a:t>execute some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sz="3200" dirty="0" smtClean="0"/>
              <a:t> (some code / some algorithm)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per instance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…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3048000"/>
            <a:ext cx="10563648" cy="34476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0000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double CalcDistance(Point p)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Math.Sqrt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(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p.xCoord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this.xCoord)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(p.xCoord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this.xCoord) +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 methods </a:t>
            </a:r>
            <a:r>
              <a:rPr lang="en-US" dirty="0" smtClean="0"/>
              <a:t>is done through the object (through the class instance):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4722" y="2651879"/>
            <a:ext cx="1014889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TestMethods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p1 = new Point(2, 3);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 = new Point(3, 4);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System.Console.WriteLine(p1.CalcDistance(p2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4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265290"/>
            <a:ext cx="5233029" cy="3154310"/>
          </a:xfrm>
          <a:prstGeom prst="rect">
            <a:avLst/>
          </a:prstGeom>
          <a:scene3d>
            <a:camera prst="perspectiveHeroicExtremeLeftFacing">
              <a:rot lat="600000" lon="600000" rev="215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56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355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172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 descr="http://www.educationalmodels.com/product/category/Material-Properties/Material-Properties.jpg"/>
          <p:cNvPicPr>
            <a:picLocks noChangeAspect="1" noChangeArrowheads="1"/>
          </p:cNvPicPr>
          <p:nvPr/>
        </p:nvPicPr>
        <p:blipFill>
          <a:blip r:embed="rId3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20" y="1371600"/>
            <a:ext cx="5457856" cy="2999192"/>
          </a:xfrm>
          <a:prstGeom prst="roundRect">
            <a:avLst>
              <a:gd name="adj" fmla="val 7721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2944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85552"/>
            <a:ext cx="8938472" cy="820600"/>
          </a:xfrm>
        </p:spPr>
        <p:txBody>
          <a:bodyPr/>
          <a:lstStyle/>
          <a:p>
            <a:r>
              <a:rPr lang="en-US" dirty="0" smtClean="0"/>
              <a:t>Defining Simple Classes</a:t>
            </a:r>
            <a:endParaRPr lang="en-US" dirty="0"/>
          </a:p>
        </p:txBody>
      </p:sp>
      <p:pic>
        <p:nvPicPr>
          <p:cNvPr id="5" name="Picture 2" descr="C:\Documents\Courses\OOP\OOP Images\tree_nuts.png.330x330_q85_crop_upsc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672152"/>
            <a:ext cx="5105400" cy="51054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/>
              <a:t>Properties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object's data </a:t>
            </a:r>
            <a:r>
              <a:rPr lang="en-US" dirty="0"/>
              <a:t>to the </a:t>
            </a:r>
            <a:r>
              <a:rPr lang="en-US" dirty="0" smtClean="0"/>
              <a:t>world</a:t>
            </a:r>
            <a:endParaRPr lang="en-US" dirty="0"/>
          </a:p>
          <a:p>
            <a:pPr marL="709613" lvl="1" indent="-3619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</a:t>
            </a:r>
            <a:r>
              <a:rPr lang="en-US" dirty="0"/>
              <a:t> how the data is </a:t>
            </a:r>
            <a:r>
              <a:rPr lang="en-US" dirty="0" smtClean="0"/>
              <a:t>accessed / manipulated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Ensure the internal object state is correct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E.g. price should always be kept positive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 can be: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Read-only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Write-only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Read and </a:t>
            </a:r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We Need Properties?</a:t>
            </a:r>
            <a:endParaRPr lang="bg-BG" dirty="0"/>
          </a:p>
        </p:txBody>
      </p:sp>
      <p:pic>
        <p:nvPicPr>
          <p:cNvPr id="3074" name="Picture 2" descr="C:\Documents\Courses\OOP\OOP Images\propert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213" y="3810000"/>
            <a:ext cx="2703512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tabLst/>
            </a:pPr>
            <a:r>
              <a:rPr lang="en-US" dirty="0" smtClean="0"/>
              <a:t>Properties work as a pair of get / set methods</a:t>
            </a:r>
          </a:p>
          <a:p>
            <a:pPr marL="709613" lvl="1" indent="-36195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</a:t>
            </a:r>
          </a:p>
          <a:p>
            <a:pPr marL="361950" indent="-361950">
              <a:tabLst/>
            </a:pPr>
            <a:r>
              <a:rPr lang="en-US" dirty="0" smtClean="0"/>
              <a:t>Properties </a:t>
            </a:r>
            <a:r>
              <a:rPr lang="en-US" dirty="0"/>
              <a:t>should have:</a:t>
            </a:r>
          </a:p>
          <a:p>
            <a:pPr marL="712788" lvl="1" indent="-355600"/>
            <a:r>
              <a:rPr lang="en-US" dirty="0"/>
              <a:t>Access modifier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etc.)</a:t>
            </a:r>
          </a:p>
          <a:p>
            <a:pPr marL="712788" lvl="1" indent="-355600"/>
            <a:r>
              <a:rPr lang="en-US" dirty="0"/>
              <a:t>Return type</a:t>
            </a:r>
          </a:p>
          <a:p>
            <a:pPr marL="712788" lvl="1" indent="-355600"/>
            <a:r>
              <a:rPr lang="en-US" dirty="0"/>
              <a:t>Unique name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 smtClean="0"/>
              <a:t>and /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</a:t>
            </a:r>
            <a:r>
              <a:rPr lang="en-US" dirty="0"/>
              <a:t>part</a:t>
            </a:r>
          </a:p>
          <a:p>
            <a:pPr marL="712788" lvl="1" indent="-355600"/>
            <a:r>
              <a:rPr lang="en-US" dirty="0"/>
              <a:t>Can </a:t>
            </a:r>
            <a:r>
              <a:rPr lang="en-US" dirty="0" smtClean="0"/>
              <a:t>process </a:t>
            </a:r>
            <a:r>
              <a:rPr lang="en-US" dirty="0"/>
              <a:t>data in </a:t>
            </a:r>
            <a:r>
              <a:rPr lang="en-US" dirty="0" smtClean="0"/>
              <a:t>specific way, e.g. apply validation</a:t>
            </a:r>
            <a:endParaRPr lang="en-US" dirty="0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1629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Properties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732164" name="Rectangle 4"/>
          <p:cNvSpPr>
            <a:spLocks noChangeArrowheads="1"/>
          </p:cNvSpPr>
          <p:nvPr/>
        </p:nvSpPr>
        <p:spPr bwMode="auto">
          <a:xfrm>
            <a:off x="812589" y="1066800"/>
            <a:ext cx="10561533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XCoord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this.xCoord;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this.xCoord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YCoord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this.yCoord;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this.yCoord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2530" name="Picture 2" descr="http://www.watereducation.utah.gov/WaterScience/propertie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4155"/>
            <a:ext cx="3339230" cy="1466850"/>
          </a:xfrm>
          <a:prstGeom prst="roundRect">
            <a:avLst>
              <a:gd name="adj" fmla="val 5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7224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33189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r>
              <a:rPr lang="en-US" dirty="0" smtClean="0"/>
              <a:t>Properties are </a:t>
            </a:r>
            <a:r>
              <a:rPr lang="en-US" dirty="0"/>
              <a:t>not </a:t>
            </a:r>
            <a:r>
              <a:rPr lang="en-US" dirty="0" smtClean="0"/>
              <a:t>always bound </a:t>
            </a:r>
            <a:r>
              <a:rPr lang="en-US" dirty="0"/>
              <a:t>to a class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Can be </a:t>
            </a:r>
            <a:r>
              <a:rPr lang="en-US" dirty="0"/>
              <a:t>dynamically </a:t>
            </a:r>
            <a:r>
              <a:rPr lang="en-US" dirty="0" smtClean="0"/>
              <a:t>calculated:</a:t>
            </a:r>
            <a:endParaRPr lang="en-US" dirty="0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Properties</a:t>
            </a:r>
            <a:endParaRPr lang="bg-BG" dirty="0"/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769458" y="2461260"/>
            <a:ext cx="10582754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width;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height;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double Area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      get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width * height;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92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Properties could be defined without an underlying field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 smtClean="0"/>
              <a:t> created by the compiler (auto properties)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Properties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359" y="2615148"/>
            <a:ext cx="1056287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UserProfile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UserId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FirstName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LastName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UserProfile profile = new UserProfile()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"Steve",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LastName = "Balmer",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UserId = 91112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0383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boedeker.com/plavi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58" y="1427325"/>
            <a:ext cx="4248236" cy="2839875"/>
          </a:xfrm>
          <a:prstGeom prst="roundRect">
            <a:avLst>
              <a:gd name="adj" fmla="val 57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8109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683067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7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5181600"/>
            <a:ext cx="10873528" cy="99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90" y="1981200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40" y="2743201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1740" y="27497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93" y="1643307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68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Constructors and properties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 the object's state correct</a:t>
            </a:r>
          </a:p>
          <a:p>
            <a:pPr lvl="1"/>
            <a:r>
              <a:rPr lang="en-US" dirty="0" smtClean="0"/>
              <a:t>This is known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OOP</a:t>
            </a:r>
          </a:p>
          <a:p>
            <a:pPr lvl="1"/>
            <a:r>
              <a:rPr lang="en-US" dirty="0" smtClean="0"/>
              <a:t>Can force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 </a:t>
            </a:r>
            <a:r>
              <a:rPr lang="en-US" dirty="0" smtClean="0"/>
              <a:t>when creating / modifying the object's internal state</a:t>
            </a:r>
          </a:p>
          <a:p>
            <a:pPr lvl="1"/>
            <a:r>
              <a:rPr lang="en-US" dirty="0" smtClean="0"/>
              <a:t>Constructors define which properties are mandatory and which are optional</a:t>
            </a:r>
          </a:p>
          <a:p>
            <a:pPr lvl="1"/>
            <a:r>
              <a:rPr lang="en-US" dirty="0" smtClean="0"/>
              <a:t>Property setters should validate the new value before saving it in the object field</a:t>
            </a:r>
          </a:p>
          <a:p>
            <a:pPr lvl="1"/>
            <a:r>
              <a:rPr lang="en-US" dirty="0" smtClean="0"/>
              <a:t>Invalid values should cause an exception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 Object State 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Keep </a:t>
            </a:r>
            <a:r>
              <a:rPr lang="en-US" sz="3800" dirty="0" smtClean="0"/>
              <a:t>the Object </a:t>
            </a:r>
            <a:r>
              <a:rPr lang="en-US" sz="3800" dirty="0"/>
              <a:t>State </a:t>
            </a:r>
            <a:r>
              <a:rPr lang="en-US" sz="3800" dirty="0" smtClean="0"/>
              <a:t>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90910"/>
            <a:ext cx="1066522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this.name;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(string.IsNullOrEmpty(value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ArgumentException("Invalid name!");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cxnSp>
        <p:nvCxnSpPr>
          <p:cNvPr id="6" name="Straight Arrow Connector 2"/>
          <p:cNvCxnSpPr/>
          <p:nvPr/>
        </p:nvCxnSpPr>
        <p:spPr>
          <a:xfrm rot="16200000" flipH="1">
            <a:off x="2865998" y="3153007"/>
            <a:ext cx="362420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551613" y="1676400"/>
            <a:ext cx="4038600" cy="1804749"/>
          </a:xfrm>
          <a:prstGeom prst="wedgeRoundRectCallout">
            <a:avLst>
              <a:gd name="adj1" fmla="val -80073"/>
              <a:gd name="adj2" fmla="val -276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We have only one constructor, so we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cannot</a:t>
            </a: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create a person without specifying a name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654" y="5410200"/>
            <a:ext cx="3200558" cy="953453"/>
          </a:xfrm>
          <a:prstGeom prst="wedgeRoundRectCallout">
            <a:avLst>
              <a:gd name="adj1" fmla="val -66705"/>
              <a:gd name="adj2" fmla="val -565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Incorrect name cannot be assigned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084" y="4800600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30" y="1568603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35" y="2406803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8830" y="22163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69" y="1192904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92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model real-world objects and </a:t>
            </a:r>
            <a:r>
              <a:rPr lang="en-US" dirty="0" smtClean="0"/>
              <a:t>define:</a:t>
            </a:r>
            <a:endParaRPr lang="bg-BG" dirty="0"/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Attributes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(state, properties, fields)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Behavior (methods, operations)</a:t>
            </a:r>
          </a:p>
          <a:p>
            <a:pPr marL="361950" indent="-361950">
              <a:lnSpc>
                <a:spcPct val="114000"/>
              </a:lnSpc>
            </a:pPr>
            <a:r>
              <a:rPr lang="en-US" dirty="0"/>
              <a:t>Classes describe the structure of objects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Objects describe particular instance of a class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hold information about the modeled object relevant to the problem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/>
              <a:t>Operations implement object behavior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OOP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Exceptions?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of Exceptions in OOP</a:t>
            </a:r>
          </a:p>
        </p:txBody>
      </p:sp>
      <p:pic>
        <p:nvPicPr>
          <p:cNvPr id="62466" name="Picture 2" descr="http://www.contentimages.de/content/GlobalPictureGallery/35/1895600935_118719574707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676400"/>
            <a:ext cx="5484971" cy="2895600"/>
          </a:xfrm>
          <a:prstGeom prst="roundRect">
            <a:avLst>
              <a:gd name="adj" fmla="val 579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180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exceptions </a:t>
            </a:r>
            <a:r>
              <a:rPr lang="en-US" dirty="0"/>
              <a:t>in .NET </a:t>
            </a:r>
            <a:r>
              <a:rPr lang="en-US" dirty="0" smtClean="0"/>
              <a:t>Framework / Java are a classic </a:t>
            </a:r>
            <a:r>
              <a:rPr lang="en-US" dirty="0"/>
              <a:t>implementation of the OOP exception model</a:t>
            </a:r>
          </a:p>
          <a:p>
            <a:pPr>
              <a:lnSpc>
                <a:spcPct val="100000"/>
              </a:lnSpc>
            </a:pPr>
            <a:r>
              <a:rPr lang="en-US" dirty="0"/>
              <a:t>Deliver powerful mechanism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centralized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handling of errors </a:t>
            </a:r>
            <a:r>
              <a:rPr lang="en-US" dirty="0"/>
              <a:t>and unusual </a:t>
            </a:r>
            <a:r>
              <a:rPr lang="en-US" dirty="0" smtClean="0"/>
              <a:t>events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Substitute procedure-oriented approach, </a:t>
            </a:r>
            <a:r>
              <a:rPr lang="en-US" dirty="0" smtClean="0"/>
              <a:t>in </a:t>
            </a:r>
            <a:r>
              <a:rPr lang="en-US" dirty="0"/>
              <a:t>which each function returns error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Simplify code construction and maintenance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Allow the problematic situations to be processed at multiple levels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Exceptions?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524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2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Catching and Processing Errors</a:t>
            </a:r>
          </a:p>
        </p:txBody>
      </p:sp>
      <p:pic>
        <p:nvPicPr>
          <p:cNvPr id="4098" name="Picture 2" descr="C:\Documents\Courses\OOP\OOP Images\RhyL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66" y="1219200"/>
            <a:ext cx="3375364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C</a:t>
            </a:r>
            <a:r>
              <a:rPr lang="en-US" dirty="0" smtClean="0"/>
              <a:t># </a:t>
            </a:r>
            <a:r>
              <a:rPr lang="en-US" dirty="0"/>
              <a:t>exceptions can be handled by the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try-catch-finally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construction</a:t>
            </a: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blocks </a:t>
            </a:r>
            <a:r>
              <a:rPr lang="en-US" dirty="0"/>
              <a:t>can be </a:t>
            </a:r>
            <a:r>
              <a:rPr lang="en-US" dirty="0" smtClean="0"/>
              <a:t>used multiple times to process different exception types</a:t>
            </a:r>
            <a:endParaRPr lang="ru-RU" dirty="0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413" y="2438400"/>
            <a:ext cx="109440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SomeException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C:\Documents\Courses\OOP\OOP Images\sticker,375x3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12" y="1816605"/>
            <a:ext cx="1295400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2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Exceptions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31634" y="1144720"/>
            <a:ext cx="10544603" cy="5452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s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entered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 Int32 number {0}.", s);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Console.WriteLine("Invalid integer number!");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number is too big to fit in Int32!");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alieneyes.files.wordpress.com/2008/04/explosion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446218"/>
            <a:ext cx="2365277" cy="1635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223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in .NET Framework are organized in a hierarchy</a:t>
            </a:r>
            <a:endParaRPr lang="en-US" dirty="0"/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</a:t>
            </a:r>
            <a:r>
              <a:rPr lang="en-US" dirty="0" smtClean="0"/>
              <a:t>Hierarchy in .NET</a:t>
            </a:r>
            <a:endParaRPr lang="bg-BG" dirty="0"/>
          </a:p>
        </p:txBody>
      </p:sp>
      <p:pic>
        <p:nvPicPr>
          <p:cNvPr id="549892" name="Picture 4" descr="Exceptions-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4600" r="-1981" b="-4447"/>
          <a:stretch>
            <a:fillRect/>
          </a:stretch>
        </p:blipFill>
        <p:spPr bwMode="auto">
          <a:xfrm>
            <a:off x="760412" y="2057400"/>
            <a:ext cx="10641210" cy="4343400"/>
          </a:xfrm>
          <a:prstGeom prst="roundRect">
            <a:avLst>
              <a:gd name="adj" fmla="val 4241"/>
            </a:avLst>
          </a:prstGeom>
          <a:solidFill>
            <a:schemeClr val="accent5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19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Curved Connector 111"/>
          <p:cNvCxnSpPr>
            <a:stCxn id="83" idx="0"/>
            <a:endCxn id="104" idx="0"/>
          </p:cNvCxnSpPr>
          <p:nvPr/>
        </p:nvCxnSpPr>
        <p:spPr>
          <a:xfrm rot="16200000" flipH="1">
            <a:off x="4833569" y="-830579"/>
            <a:ext cx="2530" cy="5307218"/>
          </a:xfrm>
          <a:prstGeom prst="curvedConnector3">
            <a:avLst>
              <a:gd name="adj1" fmla="val -1844763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65" name="AutoShape 44"/>
          <p:cNvCxnSpPr>
            <a:cxnSpLocks noChangeShapeType="1"/>
          </p:cNvCxnSpPr>
          <p:nvPr/>
        </p:nvCxnSpPr>
        <p:spPr bwMode="auto">
          <a:xfrm flipH="1" flipV="1">
            <a:off x="3144839" y="375671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74" name="AutoShape 44"/>
          <p:cNvCxnSpPr>
            <a:cxnSpLocks noChangeShapeType="1"/>
          </p:cNvCxnSpPr>
          <p:nvPr/>
        </p:nvCxnSpPr>
        <p:spPr bwMode="auto">
          <a:xfrm flipH="1" flipV="1">
            <a:off x="3144839" y="290898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82" name="AutoShape 44"/>
          <p:cNvCxnSpPr>
            <a:cxnSpLocks noChangeShapeType="1"/>
          </p:cNvCxnSpPr>
          <p:nvPr/>
        </p:nvCxnSpPr>
        <p:spPr bwMode="auto">
          <a:xfrm flipH="1" flipV="1">
            <a:off x="3144839" y="206379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Exceptions Work?</a:t>
            </a:r>
            <a:endParaRPr lang="en-US" dirty="0"/>
          </a:p>
        </p:txBody>
      </p:sp>
      <p:sp>
        <p:nvSpPr>
          <p:cNvPr id="3110" name="Rectangle 38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1217612" y="425064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1217612" y="343848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1217612" y="262886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217612" y="1821765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782344" y="393631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82344" y="3100258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82345" y="224086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21104" y="221229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AutoShape 44"/>
          <p:cNvCxnSpPr>
            <a:cxnSpLocks noChangeShapeType="1"/>
          </p:cNvCxnSpPr>
          <p:nvPr/>
        </p:nvCxnSpPr>
        <p:spPr bwMode="auto">
          <a:xfrm flipH="1" flipV="1">
            <a:off x="8452056" y="375924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99" name="AutoShape 44"/>
          <p:cNvCxnSpPr>
            <a:cxnSpLocks noChangeShapeType="1"/>
          </p:cNvCxnSpPr>
          <p:nvPr/>
        </p:nvCxnSpPr>
        <p:spPr bwMode="auto">
          <a:xfrm flipH="1" flipV="1">
            <a:off x="8452056" y="291151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100" name="AutoShape 44"/>
          <p:cNvCxnSpPr>
            <a:cxnSpLocks noChangeShapeType="1"/>
          </p:cNvCxnSpPr>
          <p:nvPr/>
        </p:nvCxnSpPr>
        <p:spPr bwMode="auto">
          <a:xfrm flipH="1" flipV="1">
            <a:off x="8452056" y="206632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01" name="Rounded Rectangle 100"/>
          <p:cNvSpPr/>
          <p:nvPr/>
        </p:nvSpPr>
        <p:spPr>
          <a:xfrm>
            <a:off x="6524830" y="425317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6524830" y="344101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6524830" y="263139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6524830" y="182429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089563" y="39388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89563" y="3102788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089562" y="22243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228321" y="221482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9" name="AutoShape 44"/>
          <p:cNvCxnSpPr>
            <a:cxnSpLocks noChangeShapeType="1"/>
            <a:stCxn id="116" idx="0"/>
            <a:endCxn id="101" idx="2"/>
          </p:cNvCxnSpPr>
          <p:nvPr/>
        </p:nvCxnSpPr>
        <p:spPr bwMode="auto">
          <a:xfrm flipV="1">
            <a:off x="5812172" y="4736416"/>
            <a:ext cx="1676271" cy="51555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15" name="TextBox 114"/>
          <p:cNvSpPr txBox="1"/>
          <p:nvPr/>
        </p:nvSpPr>
        <p:spPr>
          <a:xfrm>
            <a:off x="3325059" y="971550"/>
            <a:ext cx="229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Throw an exception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Cloud 115"/>
          <p:cNvSpPr/>
          <p:nvPr/>
        </p:nvSpPr>
        <p:spPr>
          <a:xfrm>
            <a:off x="4086860" y="4743450"/>
            <a:ext cx="1726750" cy="1017032"/>
          </a:xfrm>
          <a:prstGeom prst="cloud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.NET CLR</a:t>
            </a:r>
          </a:p>
        </p:txBody>
      </p:sp>
      <p:cxnSp>
        <p:nvCxnSpPr>
          <p:cNvPr id="118" name="Curved Connector 117"/>
          <p:cNvCxnSpPr>
            <a:stCxn id="116" idx="2"/>
            <a:endCxn id="72" idx="2"/>
          </p:cNvCxnSpPr>
          <p:nvPr/>
        </p:nvCxnSpPr>
        <p:spPr>
          <a:xfrm rot="10800000">
            <a:off x="2181226" y="4733887"/>
            <a:ext cx="1910990" cy="51808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20" name="TextBox 119"/>
          <p:cNvSpPr txBox="1"/>
          <p:nvPr/>
        </p:nvSpPr>
        <p:spPr>
          <a:xfrm rot="809375">
            <a:off x="2224780" y="5149555"/>
            <a:ext cx="152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Execute the</a:t>
            </a:r>
          </a:p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Box 123"/>
          <p:cNvSpPr txBox="1"/>
          <p:nvPr/>
        </p:nvSpPr>
        <p:spPr>
          <a:xfrm rot="20288132">
            <a:off x="6319049" y="50669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TextBox 146"/>
          <p:cNvSpPr txBox="1"/>
          <p:nvPr/>
        </p:nvSpPr>
        <p:spPr>
          <a:xfrm rot="369246">
            <a:off x="5061113" y="6000659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Display error message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6" name="AutoShape 44"/>
          <p:cNvCxnSpPr>
            <a:cxnSpLocks noChangeShapeType="1"/>
            <a:endCxn id="116" idx="1"/>
          </p:cNvCxnSpPr>
          <p:nvPr/>
        </p:nvCxnSpPr>
        <p:spPr bwMode="auto">
          <a:xfrm rot="10800000">
            <a:off x="4950235" y="5759401"/>
            <a:ext cx="3402714" cy="33660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pic>
        <p:nvPicPr>
          <p:cNvPr id="3121" name="Picture 49" descr="C:\Trash\CLR-exception-dialo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48" y="5704561"/>
            <a:ext cx="3009321" cy="810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81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tabLst>
                <a:tab pos="7264400" algn="l"/>
              </a:tabLst>
            </a:pPr>
            <a:r>
              <a:rPr lang="en-US" dirty="0" smtClean="0"/>
              <a:t>Call Stack Example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images.clipartpanda.com/books-20clip-20art-jixpyXdi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29" y="1524000"/>
            <a:ext cx="4414837" cy="29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0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563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</a:p>
        </p:txBody>
      </p:sp>
      <p:pic>
        <p:nvPicPr>
          <p:cNvPr id="23557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891" y="1842730"/>
            <a:ext cx="3855070" cy="25908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0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5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73" y="1385530"/>
            <a:ext cx="3174765" cy="21336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1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327" y="2667000"/>
            <a:ext cx="2865322" cy="1925637"/>
          </a:xfrm>
          <a:prstGeom prst="roundRect">
            <a:avLst>
              <a:gd name="adj" fmla="val 7270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226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Generics </a:t>
            </a:r>
            <a:r>
              <a:rPr lang="en-US" sz="3300" dirty="0" smtClean="0"/>
              <a:t>allow defining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</a:t>
            </a:r>
            <a:r>
              <a:rPr lang="en-US" sz="3300" dirty="0" smtClean="0"/>
              <a:t>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300" dirty="0" smtClean="0"/>
              <a:t> that process data of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sz="3300" dirty="0" smtClean="0"/>
              <a:t> (generic) type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The class is instantiated (specialized) with different particular types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Example: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100" dirty="0" smtClean="0"/>
              <a:t> </a:t>
            </a:r>
            <a:r>
              <a:rPr lang="en-US" sz="3100" dirty="0" smtClean="0">
                <a:sym typeface="Wingdings" pitchFamily="2" charset="2"/>
              </a:rPr>
              <a:t>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List&lt;int&gt;</a:t>
            </a:r>
            <a:r>
              <a:rPr lang="en-US" sz="3100" dirty="0" smtClean="0">
                <a:sym typeface="Wingdings" pitchFamily="2" charset="2"/>
              </a:rPr>
              <a:t> 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List&lt;DateTime&gt;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List&lt;Student&gt;</a:t>
            </a:r>
            <a:endParaRPr lang="en-US" sz="31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300" dirty="0" smtClean="0"/>
              <a:t>Generics are known </a:t>
            </a:r>
            <a:r>
              <a:rPr lang="en-US" sz="3300" dirty="0"/>
              <a:t>as </a:t>
            </a:r>
            <a:r>
              <a:rPr lang="en-US" sz="3300" dirty="0" smtClean="0"/>
              <a:t>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 types</a:t>
            </a:r>
            <a:r>
              <a:rPr lang="en-US" sz="3300" dirty="0" smtClean="0"/>
              <a:t>" or 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template types</a:t>
            </a:r>
            <a:r>
              <a:rPr lang="en-US" sz="3300" dirty="0" smtClean="0"/>
              <a:t>"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dirty="0"/>
              <a:t> in C++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dirty="0"/>
              <a:t> in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Generics?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2052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Classes in C#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Fields</a:t>
            </a:r>
            <a:r>
              <a:rPr lang="bg-BG" dirty="0"/>
              <a:t>, </a:t>
            </a:r>
            <a:r>
              <a:rPr lang="en-US" dirty="0"/>
              <a:t>constants</a:t>
            </a:r>
            <a:r>
              <a:rPr lang="bg-BG" dirty="0"/>
              <a:t>, </a:t>
            </a:r>
            <a:r>
              <a:rPr lang="en-US" dirty="0"/>
              <a:t>methods</a:t>
            </a:r>
            <a:r>
              <a:rPr lang="bg-BG" dirty="0"/>
              <a:t>, </a:t>
            </a:r>
            <a:r>
              <a:rPr lang="en-US" dirty="0"/>
              <a:t>properties</a:t>
            </a:r>
            <a:r>
              <a:rPr lang="bg-BG" dirty="0"/>
              <a:t>, </a:t>
            </a:r>
            <a:r>
              <a:rPr lang="en-US" dirty="0"/>
              <a:t>indexers</a:t>
            </a:r>
            <a:r>
              <a:rPr lang="bg-BG" dirty="0"/>
              <a:t>, </a:t>
            </a:r>
            <a:r>
              <a:rPr lang="en-US" dirty="0"/>
              <a:t>events</a:t>
            </a:r>
            <a:r>
              <a:rPr lang="bg-BG" dirty="0"/>
              <a:t>, </a:t>
            </a:r>
            <a:r>
              <a:rPr lang="en-US" dirty="0"/>
              <a:t>operators</a:t>
            </a:r>
            <a:r>
              <a:rPr lang="bg-BG" dirty="0"/>
              <a:t>, </a:t>
            </a:r>
            <a:r>
              <a:rPr lang="en-US" dirty="0"/>
              <a:t>constructors</a:t>
            </a:r>
            <a:r>
              <a:rPr lang="bg-BG" dirty="0"/>
              <a:t>, </a:t>
            </a:r>
            <a:r>
              <a:rPr lang="en-US" dirty="0"/>
              <a:t>destructors, …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Inner types</a:t>
            </a:r>
            <a:r>
              <a:rPr lang="bg-BG" dirty="0"/>
              <a:t> (</a:t>
            </a:r>
            <a:r>
              <a:rPr lang="en-US" dirty="0"/>
              <a:t>inner classes</a:t>
            </a:r>
            <a:r>
              <a:rPr lang="bg-BG" dirty="0"/>
              <a:t>, </a:t>
            </a:r>
            <a:r>
              <a:rPr lang="en-US" dirty="0"/>
              <a:t>structures</a:t>
            </a:r>
            <a:r>
              <a:rPr lang="bg-BG" dirty="0"/>
              <a:t>, </a:t>
            </a:r>
            <a:r>
              <a:rPr lang="en-US" dirty="0"/>
              <a:t>interfaces</a:t>
            </a:r>
            <a:r>
              <a:rPr lang="bg-BG" dirty="0"/>
              <a:t>, </a:t>
            </a:r>
            <a:r>
              <a:rPr lang="en-US" dirty="0"/>
              <a:t>delegates</a:t>
            </a:r>
            <a:r>
              <a:rPr lang="bg-BG" dirty="0"/>
              <a:t>, ...)</a:t>
            </a:r>
          </a:p>
          <a:p>
            <a:pPr>
              <a:lnSpc>
                <a:spcPct val="100000"/>
              </a:lnSpc>
            </a:pPr>
            <a:r>
              <a:rPr lang="en-US" dirty="0"/>
              <a:t>Members can have access modifiers (scope)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Members can be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common</a:t>
            </a:r>
            <a:r>
              <a:rPr lang="bg-BG" dirty="0"/>
              <a:t>)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 </a:t>
            </a:r>
            <a:r>
              <a:rPr lang="en-US" dirty="0"/>
              <a:t>for a given </a:t>
            </a:r>
            <a:r>
              <a:rPr lang="en-US" dirty="0" smtClean="0"/>
              <a:t>object (per instance)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Class – Example</a:t>
            </a:r>
            <a:endParaRPr lang="bg-BG" dirty="0"/>
          </a:p>
        </p:txBody>
      </p:sp>
      <p:sp>
        <p:nvSpPr>
          <p:cNvPr id="467974" name="Rectangle 6"/>
          <p:cNvSpPr>
            <a:spLocks noChangeArrowheads="1"/>
          </p:cNvSpPr>
          <p:nvPr/>
        </p:nvSpPr>
        <p:spPr bwMode="auto">
          <a:xfrm>
            <a:off x="642496" y="1003697"/>
            <a:ext cx="10785916" cy="55707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GenericList&lt;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Add(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element) { …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GenericListExample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int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GenericList&lt;int&gt; intList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GenericList&lt;int&gt;();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string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GenericList&lt;string&gt; stringList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GenericList&lt;string&gt;();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018212" y="838200"/>
            <a:ext cx="4095068" cy="851297"/>
          </a:xfrm>
          <a:prstGeom prst="wedgeRoundRectCallout">
            <a:avLst>
              <a:gd name="adj1" fmla="val -76930"/>
              <a:gd name="adj2" fmla="val -597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an unknown type, parameter of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332412" y="2146697"/>
            <a:ext cx="3603368" cy="851297"/>
          </a:xfrm>
          <a:prstGeom prst="wedgeRoundRectCallout">
            <a:avLst>
              <a:gd name="adj1" fmla="val -76390"/>
              <a:gd name="adj2" fmla="val -5814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used in any method in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34096" y="3509278"/>
            <a:ext cx="3505200" cy="1276945"/>
          </a:xfrm>
          <a:prstGeom prst="wedgeRoundRectCallout">
            <a:avLst>
              <a:gd name="adj1" fmla="val -81568"/>
              <a:gd name="adj2" fmla="val 3061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replaced with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during the instantiation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4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Trash\GenericLis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39" y="1295400"/>
            <a:ext cx="6979035" cy="3181950"/>
          </a:xfrm>
          <a:prstGeom prst="roundRect">
            <a:avLst>
              <a:gd name="adj" fmla="val 500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765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961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38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to Code Elements</a:t>
            </a:r>
            <a:endParaRPr lang="en-US" dirty="0"/>
          </a:p>
        </p:txBody>
      </p:sp>
      <p:pic>
        <p:nvPicPr>
          <p:cNvPr id="25602" name="Picture 2" descr="http://www.penbaymedia.com/images/library/general_photos/Attribute%20Jell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650" y="1419148"/>
            <a:ext cx="4926578" cy="3286590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6" name="Picture 2" descr="kateri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" y="1437809"/>
            <a:ext cx="3994424" cy="3286591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93528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attributes are: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Declarative tags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attaching descriptive information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declarations in the code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Saved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the assembly 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compile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time</a:t>
            </a:r>
          </a:p>
          <a:p>
            <a:pPr lvl="2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Objects derived from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accessed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 runtime (through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reflection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and manipulated by many tools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Developers can define custom attributes</a:t>
            </a:r>
          </a:p>
          <a:p>
            <a:pPr lvl="1">
              <a:spcBef>
                <a:spcPts val="120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Attributes?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– Example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531812" y="1066800"/>
            <a:ext cx="10825770" cy="45643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72000">
            <a:spAutoFit/>
          </a:bodyPr>
          <a:lstStyle/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AttributeUsage(AttributeTargets.Property)]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MinAttribute : System.Attribute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int MinValue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get; private set; 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MinAttribute(int minValue)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this.MinValue = minValue;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	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0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Example continues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479871" y="2667000"/>
            <a:ext cx="5334000" cy="3782624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Book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Book(string title, int copies)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this.Title = title;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this.Copies = copies;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Title { get; set;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MinAttribute(0)]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Copies { get; set; }   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 (2)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78842" y="990600"/>
            <a:ext cx="10825770" cy="5649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book = new Book("Pod Igoto", 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properties = book.GetType().GetProperties();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foreach (var property in properties)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foreach (var attribute in property.GetCustomAttributes(false))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if (attribute is MinAttribute)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var minAttribute = (MinAttribute) attribute;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int minValue = minAttribute.MinValue;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int actualValue = (int) property.GetValue(book);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if (actualValue &lt; minValue)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    throw new ArgumentOutOfRangeException</a:t>
            </a:r>
            <a:r>
              <a:rPr lang="en-US" sz="1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</a:t>
            </a: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Copies cannot be less than 0");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r>
              <a:rPr lang="bg-BG" sz="1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</a:t>
            </a:r>
            <a:r>
              <a:rPr lang="en-US" sz="17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	</a:t>
            </a:r>
            <a:endParaRPr lang="bg-BG" sz="17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060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 – Example</a:t>
            </a:r>
            <a:endParaRPr lang="en-US" dirty="0"/>
          </a:p>
        </p:txBody>
      </p:sp>
      <p:pic>
        <p:nvPicPr>
          <p:cNvPr id="2050" name="Picture 2" descr="http://yinyangit.files.wordpress.com/2012/01/abstract-class-interface-o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1187515"/>
            <a:ext cx="4363926" cy="5277882"/>
          </a:xfrm>
          <a:prstGeom prst="roundRect">
            <a:avLst>
              <a:gd name="adj" fmla="val 57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7618412" y="1600200"/>
            <a:ext cx="1752600" cy="533400"/>
          </a:xfrm>
          <a:prstGeom prst="wedgeRoundRectCallout">
            <a:avLst>
              <a:gd name="adj1" fmla="val -77117"/>
              <a:gd name="adj2" fmla="val 70050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8228012" y="3320352"/>
            <a:ext cx="2133600" cy="533400"/>
          </a:xfrm>
          <a:prstGeom prst="wedgeRoundRectCallout">
            <a:avLst>
              <a:gd name="adj1" fmla="val -77117"/>
              <a:gd name="adj2" fmla="val 70050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97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 smtClean="0"/>
              <a:t>in C# describe a prototype of group of methods (operations), properties and events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implemented by a class or structure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only the signature of the methods / properties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No concrete implementations are provided</a:t>
            </a:r>
            <a:endParaRPr lang="ru-RU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used to define abstract data types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inherited (extended) by other interfaces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Cannot be instantiated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2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2500"/>
              </a:spcBef>
            </a:pPr>
            <a:r>
              <a:rPr lang="en-US" sz="3200" dirty="0" smtClean="0"/>
              <a:t>Classes can implement</a:t>
            </a:r>
            <a:br>
              <a:rPr lang="en-US" sz="3200" dirty="0" smtClean="0"/>
            </a:br>
            <a:r>
              <a:rPr lang="en-US" sz="3200" dirty="0" smtClean="0"/>
              <a:t>multiple interfaces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Interfaces – Example</a:t>
            </a:r>
            <a:endParaRPr lang="en-US" dirty="0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593611" y="1151121"/>
            <a:ext cx="10972801" cy="35702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Formatter</a:t>
            </a: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Format(string name);</a:t>
            </a: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FilePrinter</a:t>
            </a: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Print(IFormatter formatter)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string formatted = formatter.Format("pesho");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File.WriteAllText(formatted);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246813" y="1066800"/>
            <a:ext cx="5743370" cy="2104557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JsonFormatter :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IFormatter</a:t>
            </a:r>
            <a:endParaRPr lang="en-US" sz="1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string Format(string name)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return "{\"name\":\" + name + "{0}\"}",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246813" y="4197816"/>
            <a:ext cx="5515363" cy="2104557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XmlFormatter :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IFormatter</a:t>
            </a:r>
            <a:endParaRPr lang="en-US" sz="1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string Format(string name)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return "&lt;name&gt;" + name + "&lt;/name&gt;";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5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350" y="1203702"/>
            <a:ext cx="10583862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 : Animal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Cat(string name, string owner)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= name;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this.Owner = owner;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Name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this.name;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this.name = value;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484812" y="2009974"/>
            <a:ext cx="1512888" cy="527804"/>
          </a:xfrm>
          <a:prstGeom prst="wedgeRoundRectCallout">
            <a:avLst>
              <a:gd name="adj1" fmla="val -114995"/>
              <a:gd name="adj2" fmla="val -32340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160962" y="3591697"/>
            <a:ext cx="2160587" cy="527804"/>
          </a:xfrm>
          <a:prstGeom prst="wedgeRoundRectCallout">
            <a:avLst>
              <a:gd name="adj1" fmla="val -50302"/>
              <a:gd name="adj2" fmla="val -112557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Constructor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5556110" y="4614648"/>
            <a:ext cx="1655763" cy="527804"/>
          </a:xfrm>
          <a:prstGeom prst="wedgeRoundRectCallout">
            <a:avLst>
              <a:gd name="adj1" fmla="val -126615"/>
              <a:gd name="adj2" fmla="val -21861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5484812" y="609600"/>
            <a:ext cx="4419600" cy="527804"/>
          </a:xfrm>
          <a:prstGeom prst="wedgeRoundRectCallout">
            <a:avLst>
              <a:gd name="adj1" fmla="val -70672"/>
              <a:gd name="adj2" fmla="val 6757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Beginning of class definition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6383992" y="1311977"/>
            <a:ext cx="3505200" cy="527804"/>
          </a:xfrm>
          <a:prstGeom prst="wedgeRoundRectCallout">
            <a:avLst>
              <a:gd name="adj1" fmla="val -90450"/>
              <a:gd name="adj2" fmla="val -2845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Inherited (base)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1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Basic Topics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2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750" y="1268413"/>
            <a:ext cx="1058386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Owner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SayMiau()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Console.WriteLine("Miauuuuuuu!");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48324" y="2831822"/>
            <a:ext cx="1666875" cy="527804"/>
          </a:xfrm>
          <a:prstGeom prst="wedgeRoundRectCallout">
            <a:avLst>
              <a:gd name="adj1" fmla="val -119474"/>
              <a:gd name="adj2" fmla="val 633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103312" y="5466873"/>
            <a:ext cx="2087562" cy="953453"/>
          </a:xfrm>
          <a:prstGeom prst="wedgeRoundRectCallout">
            <a:avLst>
              <a:gd name="adj1" fmla="val -61881"/>
              <a:gd name="adj2" fmla="val -9435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End of class definition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028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3819524" y="1905000"/>
            <a:ext cx="3657600" cy="527804"/>
          </a:xfrm>
          <a:prstGeom prst="wedgeRoundRectCallout">
            <a:avLst>
              <a:gd name="adj1" fmla="val -63209"/>
              <a:gd name="adj2" fmla="val -62034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Automatic 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Definition and Members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definition </a:t>
            </a:r>
            <a:r>
              <a:rPr lang="en-US" dirty="0" smtClean="0"/>
              <a:t>consists of: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 smtClean="0"/>
              <a:t>Class </a:t>
            </a:r>
            <a:r>
              <a:rPr lang="en-US" dirty="0"/>
              <a:t>declaration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Inherited class </a:t>
            </a:r>
            <a:r>
              <a:rPr lang="en-US" dirty="0" smtClean="0"/>
              <a:t>and </a:t>
            </a:r>
            <a:r>
              <a:rPr lang="en-US" dirty="0"/>
              <a:t>implemented interfaces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Fields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Constructors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Properties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Methods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Events, inner types, etc.</a:t>
            </a: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members </a:t>
            </a:r>
            <a:r>
              <a:rPr lang="en-US" dirty="0" smtClean="0"/>
              <a:t>defined inside a class</a:t>
            </a:r>
          </a:p>
          <a:p>
            <a:pPr lvl="1"/>
            <a:r>
              <a:rPr lang="en-US" dirty="0" smtClean="0"/>
              <a:t>Fields hold the internal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state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per instance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…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9012" y="3938587"/>
            <a:ext cx="103632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Color color;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789612" y="4122439"/>
            <a:ext cx="2286000" cy="953453"/>
          </a:xfrm>
          <a:prstGeom prst="wedgeRoundRectCallout">
            <a:avLst>
              <a:gd name="adj1" fmla="val -84583"/>
              <a:gd name="adj2" fmla="val 560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 declarations</a:t>
            </a:r>
            <a:endParaRPr lang="bg-BG" sz="28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3456</Words>
  <Application>Microsoft Office PowerPoint</Application>
  <PresentationFormat>Custom</PresentationFormat>
  <Paragraphs>732</Paragraphs>
  <Slides>61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OOP Basic Topics</vt:lpstr>
      <vt:lpstr>Table of Contents</vt:lpstr>
      <vt:lpstr>Defining Simple Classes</vt:lpstr>
      <vt:lpstr>Classes in OOP</vt:lpstr>
      <vt:lpstr>Classes in C#</vt:lpstr>
      <vt:lpstr>Simple Class Definition</vt:lpstr>
      <vt:lpstr>Simple Class Definition (2)</vt:lpstr>
      <vt:lpstr>Class Definition and Members</vt:lpstr>
      <vt:lpstr>Fields</vt:lpstr>
      <vt:lpstr>Constant Fields</vt:lpstr>
      <vt:lpstr>Constant Fields – Example</vt:lpstr>
      <vt:lpstr>Access Modifiers</vt:lpstr>
      <vt:lpstr>The "this" Keyword</vt:lpstr>
      <vt:lpstr>Using Classes and Objects</vt:lpstr>
      <vt:lpstr>Dog Meeting – Example</vt:lpstr>
      <vt:lpstr>Dog Meeting – Example (2)</vt:lpstr>
      <vt:lpstr>Dog Meeting</vt:lpstr>
      <vt:lpstr>Constructors</vt:lpstr>
      <vt:lpstr>What is Constructor?</vt:lpstr>
      <vt:lpstr>Defining Constructors</vt:lpstr>
      <vt:lpstr>Defining Constructors (2)</vt:lpstr>
      <vt:lpstr>Constructors and Initialization</vt:lpstr>
      <vt:lpstr>Chaining Constructors Calls</vt:lpstr>
      <vt:lpstr>Constructors</vt:lpstr>
      <vt:lpstr>Methods</vt:lpstr>
      <vt:lpstr>Methods</vt:lpstr>
      <vt:lpstr>Using Methods</vt:lpstr>
      <vt:lpstr>Methods</vt:lpstr>
      <vt:lpstr>Properties</vt:lpstr>
      <vt:lpstr>Why We Need Properties?</vt:lpstr>
      <vt:lpstr>Defining Properties</vt:lpstr>
      <vt:lpstr>Defining Properties – Example</vt:lpstr>
      <vt:lpstr>Dynamic Properties</vt:lpstr>
      <vt:lpstr>Automatic Properties</vt:lpstr>
      <vt:lpstr>Properties</vt:lpstr>
      <vt:lpstr>Keeping the Object State Correct</vt:lpstr>
      <vt:lpstr>Keep the Object State Correct</vt:lpstr>
      <vt:lpstr>Keep the Object State – Example</vt:lpstr>
      <vt:lpstr>Keeping the Object State Correct</vt:lpstr>
      <vt:lpstr>What are Exceptions?</vt:lpstr>
      <vt:lpstr>What are Exceptions?</vt:lpstr>
      <vt:lpstr>Handling Exceptions</vt:lpstr>
      <vt:lpstr>Handling Exceptions</vt:lpstr>
      <vt:lpstr>Handling Exceptions – Example</vt:lpstr>
      <vt:lpstr>Exception Hierarchy in .NET</vt:lpstr>
      <vt:lpstr>How Do Exceptions Work?</vt:lpstr>
      <vt:lpstr>Call Stack Example</vt:lpstr>
      <vt:lpstr>Generic Classes</vt:lpstr>
      <vt:lpstr>What are Generics?</vt:lpstr>
      <vt:lpstr>Generic Class – Example</vt:lpstr>
      <vt:lpstr>Generic Classes</vt:lpstr>
      <vt:lpstr>Attributes</vt:lpstr>
      <vt:lpstr>What are Attributes?</vt:lpstr>
      <vt:lpstr>Custom Attributes – Example</vt:lpstr>
      <vt:lpstr>Custom Attributes – Example (2)</vt:lpstr>
      <vt:lpstr>Interfaces – Example</vt:lpstr>
      <vt:lpstr>Interfaces in C#</vt:lpstr>
      <vt:lpstr>Interfaces – Example</vt:lpstr>
      <vt:lpstr>License</vt:lpstr>
      <vt:lpstr>OOP Basic Topics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Basic Topics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2015-08-14T10:51:16Z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